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91" r:id="rId2"/>
    <p:sldId id="1170" r:id="rId3"/>
    <p:sldId id="1185" r:id="rId4"/>
    <p:sldId id="1107" r:id="rId5"/>
    <p:sldId id="1142" r:id="rId6"/>
    <p:sldId id="1145" r:id="rId7"/>
    <p:sldId id="1181" r:id="rId8"/>
    <p:sldId id="1182" r:id="rId9"/>
    <p:sldId id="1183" r:id="rId10"/>
    <p:sldId id="1184" r:id="rId11"/>
    <p:sldId id="1146" r:id="rId12"/>
    <p:sldId id="1158" r:id="rId13"/>
    <p:sldId id="1151" r:id="rId14"/>
    <p:sldId id="1186" r:id="rId15"/>
    <p:sldId id="1187" r:id="rId16"/>
    <p:sldId id="1189" r:id="rId17"/>
    <p:sldId id="1188" r:id="rId18"/>
    <p:sldId id="1166" r:id="rId19"/>
    <p:sldId id="1175" r:id="rId20"/>
    <p:sldId id="1176" r:id="rId21"/>
    <p:sldId id="1169" r:id="rId22"/>
    <p:sldId id="956" r:id="rId23"/>
  </p:sldIdLst>
  <p:sldSz cx="9144000" cy="5143500" type="screen16x9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5" userDrawn="1">
          <p15:clr>
            <a:srgbClr val="A4A3A4"/>
          </p15:clr>
        </p15:guide>
        <p15:guide id="2" pos="5579" userDrawn="1">
          <p15:clr>
            <a:srgbClr val="A4A3A4"/>
          </p15:clr>
        </p15:guide>
        <p15:guide id="3" orient="horz" pos="1076" userDrawn="1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6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4D"/>
    <a:srgbClr val="87D5C4"/>
    <a:srgbClr val="A4DFD2"/>
    <a:srgbClr val="0033CC"/>
    <a:srgbClr val="A1DCCE"/>
    <a:srgbClr val="666666"/>
    <a:srgbClr val="8C8476"/>
    <a:srgbClr val="E6AF00"/>
    <a:srgbClr val="A09A8E"/>
    <a:srgbClr val="666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525" autoAdjust="0"/>
    <p:restoredTop sz="87788" autoAdjust="0"/>
  </p:normalViewPr>
  <p:slideViewPr>
    <p:cSldViewPr snapToObjects="1">
      <p:cViewPr>
        <p:scale>
          <a:sx n="125" d="100"/>
          <a:sy n="125" d="100"/>
        </p:scale>
        <p:origin x="-2094" y="-264"/>
      </p:cViewPr>
      <p:guideLst>
        <p:guide orient="horz" pos="305"/>
        <p:guide orient="horz" pos="1076"/>
        <p:guide orient="horz" pos="1620"/>
        <p:guide pos="5579"/>
        <p:guide pos="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4014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8644E-AF94-4305-9C2C-7A29C8DFC824}" type="datetimeFigureOut">
              <a:rPr lang="ko-KR" altLang="en-US" smtClean="0"/>
              <a:t>2016-06-24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18047-192D-4134-B69F-E8A4ABE32F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192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9ED5F67F-420D-46B4-A53C-B87942E68172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0FE09816-54D1-4231-9E5A-15F4E9D363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35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010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1655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711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0742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3213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1897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1 </a:t>
            </a:r>
            <a:r>
              <a:rPr lang="ko-KR" altLang="en-US" dirty="0"/>
              <a:t>조 ① 항의 </a:t>
            </a:r>
            <a:r>
              <a:rPr lang="en-US" altLang="ko-KR" dirty="0"/>
              <a:t>6.</a:t>
            </a:r>
            <a:r>
              <a:rPr lang="en-US" altLang="ko-KR" baseline="0" dirty="0"/>
              <a:t> </a:t>
            </a:r>
            <a:r>
              <a:rPr lang="ko-KR" altLang="en-US" baseline="0" dirty="0"/>
              <a:t>문장 변경 </a:t>
            </a:r>
            <a:r>
              <a:rPr lang="en-US" altLang="ko-KR" baseline="0" dirty="0"/>
              <a:t>_ </a:t>
            </a:r>
            <a:r>
              <a:rPr lang="ko-KR" altLang="en-US" baseline="0" dirty="0" err="1"/>
              <a:t>스타트업</a:t>
            </a:r>
            <a:r>
              <a:rPr lang="ko-KR" altLang="en-US" baseline="0" dirty="0"/>
              <a:t> 약관과 동일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>
                <a:solidFill>
                  <a:prstClr val="black"/>
                </a:solidFill>
              </a:rPr>
              <a:pPr/>
              <a:t>18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1 </a:t>
            </a:r>
            <a:r>
              <a:rPr lang="ko-KR" altLang="en-US" dirty="0"/>
              <a:t>조 ① 항의 </a:t>
            </a:r>
            <a:r>
              <a:rPr lang="en-US" altLang="ko-KR" dirty="0"/>
              <a:t>6.</a:t>
            </a:r>
            <a:r>
              <a:rPr lang="en-US" altLang="ko-KR" baseline="0" dirty="0"/>
              <a:t> </a:t>
            </a:r>
            <a:r>
              <a:rPr lang="ko-KR" altLang="en-US" baseline="0" dirty="0"/>
              <a:t>문장 변경 </a:t>
            </a:r>
            <a:r>
              <a:rPr lang="en-US" altLang="ko-KR" baseline="0" dirty="0"/>
              <a:t>_ </a:t>
            </a:r>
            <a:r>
              <a:rPr lang="ko-KR" altLang="en-US" baseline="0" dirty="0" err="1"/>
              <a:t>스타트업</a:t>
            </a:r>
            <a:r>
              <a:rPr lang="ko-KR" altLang="en-US" baseline="0" dirty="0"/>
              <a:t> 약관과 동일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5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번 문항 수정 </a:t>
            </a:r>
            <a:r>
              <a:rPr lang="en-US" altLang="ko-KR" dirty="0"/>
              <a:t>_ </a:t>
            </a:r>
            <a:r>
              <a:rPr lang="ko-KR" altLang="en-US" dirty="0"/>
              <a:t>빨간색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8402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제</a:t>
            </a:r>
            <a:r>
              <a:rPr lang="en-US" altLang="ko-KR" dirty="0"/>
              <a:t>1 </a:t>
            </a:r>
            <a:r>
              <a:rPr lang="ko-KR" altLang="en-US" dirty="0"/>
              <a:t>조 ① 항의 </a:t>
            </a:r>
            <a:r>
              <a:rPr lang="en-US" altLang="ko-KR" dirty="0"/>
              <a:t>6.</a:t>
            </a:r>
            <a:r>
              <a:rPr lang="en-US" altLang="ko-KR" baseline="0" dirty="0"/>
              <a:t> </a:t>
            </a:r>
            <a:r>
              <a:rPr lang="ko-KR" altLang="en-US" baseline="0" dirty="0"/>
              <a:t>문장 변경 </a:t>
            </a:r>
            <a:r>
              <a:rPr lang="en-US" altLang="ko-KR" baseline="0" dirty="0"/>
              <a:t>_ </a:t>
            </a:r>
            <a:r>
              <a:rPr lang="ko-KR" altLang="en-US" baseline="0" dirty="0" err="1"/>
              <a:t>스타트업</a:t>
            </a:r>
            <a:r>
              <a:rPr lang="ko-KR" altLang="en-US" baseline="0" dirty="0"/>
              <a:t> 약관과 동일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086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>
                <a:solidFill>
                  <a:prstClr val="black"/>
                </a:solidFill>
              </a:rPr>
              <a:pPr/>
              <a:t>21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11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85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팀</a:t>
            </a:r>
            <a:r>
              <a:rPr lang="en-US" altLang="ko-KR" dirty="0"/>
              <a:t>/</a:t>
            </a:r>
            <a:r>
              <a:rPr lang="ko-KR" altLang="en-US" dirty="0"/>
              <a:t>개인 대표자 정보에 </a:t>
            </a:r>
            <a:r>
              <a:rPr lang="en-US" altLang="ko-KR"/>
              <a:t>Career</a:t>
            </a:r>
            <a:r>
              <a:rPr lang="en-US" altLang="ko-KR" baseline="0"/>
              <a:t> </a:t>
            </a:r>
            <a:r>
              <a:rPr lang="ko-KR" altLang="en-US" baseline="0"/>
              <a:t> </a:t>
            </a:r>
            <a:r>
              <a:rPr lang="ko-KR" altLang="en-US" baseline="0" dirty="0"/>
              <a:t>추가 </a:t>
            </a:r>
            <a:r>
              <a:rPr lang="en-US" altLang="ko-KR" baseline="0" dirty="0"/>
              <a:t>_</a:t>
            </a:r>
            <a:r>
              <a:rPr lang="ko-KR" altLang="en-US" baseline="0" dirty="0"/>
              <a:t>빨간색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33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703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3009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09816-54D1-4231-9E5A-15F4E9D363DB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75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67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8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727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945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 A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 userDrawn="1"/>
        </p:nvCxnSpPr>
        <p:spPr>
          <a:xfrm>
            <a:off x="431800" y="386954"/>
            <a:ext cx="8280400" cy="0"/>
          </a:xfrm>
          <a:prstGeom prst="line">
            <a:avLst/>
          </a:prstGeom>
          <a:ln w="12700">
            <a:solidFill>
              <a:srgbClr val="425F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8"/>
          <p:cNvCxnSpPr/>
          <p:nvPr userDrawn="1"/>
        </p:nvCxnSpPr>
        <p:spPr>
          <a:xfrm>
            <a:off x="431800" y="1005576"/>
            <a:ext cx="8280400" cy="0"/>
          </a:xfrm>
          <a:prstGeom prst="line">
            <a:avLst/>
          </a:prstGeom>
          <a:ln w="12700">
            <a:solidFill>
              <a:srgbClr val="425F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그림 5" descr="cheil-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4" y="168912"/>
            <a:ext cx="652976" cy="157615"/>
          </a:xfrm>
          <a:prstGeom prst="rect">
            <a:avLst/>
          </a:prstGeom>
        </p:spPr>
      </p:pic>
      <p:sp>
        <p:nvSpPr>
          <p:cNvPr id="7" name="직사각형 6"/>
          <p:cNvSpPr/>
          <p:nvPr userDrawn="1"/>
        </p:nvSpPr>
        <p:spPr>
          <a:xfrm>
            <a:off x="7740352" y="195486"/>
            <a:ext cx="1152128" cy="131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41" tIns="40821" rIns="81641" bIns="40821"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913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- 상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185568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-11113" y="404813"/>
            <a:ext cx="9145588" cy="547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41" tIns="40821" rIns="81641" bIns="4082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41" tIns="40821" rIns="81641" bIns="40821"/>
          <a:lstStyle>
            <a:lvl1pPr>
              <a:defRPr/>
            </a:lvl1pPr>
          </a:lstStyle>
          <a:p>
            <a:pPr>
              <a:defRPr/>
            </a:pPr>
            <a:fld id="{F596D213-C4A2-4CD6-84DF-7F149083CDE0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41" tIns="40821" rIns="81641" bIns="40821"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455039" y="4878958"/>
            <a:ext cx="227225" cy="192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A73C-2D1D-41AA-A1FD-5529D7CB8F0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39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283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Slide A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 userDrawn="1"/>
        </p:nvCxnSpPr>
        <p:spPr>
          <a:xfrm>
            <a:off x="431800" y="386954"/>
            <a:ext cx="8280400" cy="0"/>
          </a:xfrm>
          <a:prstGeom prst="line">
            <a:avLst/>
          </a:prstGeom>
          <a:ln w="12700">
            <a:solidFill>
              <a:srgbClr val="425F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8"/>
          <p:cNvCxnSpPr/>
          <p:nvPr userDrawn="1"/>
        </p:nvCxnSpPr>
        <p:spPr>
          <a:xfrm>
            <a:off x="431800" y="1005576"/>
            <a:ext cx="8280400" cy="0"/>
          </a:xfrm>
          <a:prstGeom prst="line">
            <a:avLst/>
          </a:prstGeom>
          <a:ln w="12700">
            <a:solidFill>
              <a:srgbClr val="425F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그림 5" descr="cheil-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4" y="168912"/>
            <a:ext cx="652976" cy="157615"/>
          </a:xfrm>
          <a:prstGeom prst="rect">
            <a:avLst/>
          </a:prstGeom>
        </p:spPr>
      </p:pic>
      <p:sp>
        <p:nvSpPr>
          <p:cNvPr id="7" name="직사각형 6"/>
          <p:cNvSpPr/>
          <p:nvPr userDrawn="1"/>
        </p:nvSpPr>
        <p:spPr>
          <a:xfrm>
            <a:off x="7740352" y="195486"/>
            <a:ext cx="1152128" cy="131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41" tIns="40821" rIns="81641" bIns="40821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03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-11113" y="404813"/>
            <a:ext cx="9145588" cy="547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41" tIns="40821" rIns="81641" bIns="40821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81641" tIns="40821" rIns="81641" bIns="40821"/>
          <a:lstStyle>
            <a:lvl1pPr>
              <a:defRPr/>
            </a:lvl1pPr>
          </a:lstStyle>
          <a:p>
            <a:pPr>
              <a:defRPr/>
            </a:pPr>
            <a:fld id="{F596D213-C4A2-4CD6-84DF-7F149083CDE0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2016-06-24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81641" tIns="40821" rIns="81641" bIns="40821"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455039" y="4878958"/>
            <a:ext cx="227225" cy="192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A73C-2D1D-41AA-A1FD-5529D7CB8F0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9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rgbClr val="F3F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47514"/>
            <a:ext cx="9144000" cy="4695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4286" l="1650" r="99112">
                        <a14:foregroundMark x1="5203" y1="38286" x2="5203" y2="38286"/>
                        <a14:foregroundMark x1="18655" y1="43429" x2="18655" y2="43429"/>
                        <a14:foregroundMark x1="48604" y1="36000" x2="48604" y2="36000"/>
                        <a14:foregroundMark x1="61421" y1="43429" x2="61421" y2="43429"/>
                        <a14:foregroundMark x1="74873" y1="43429" x2="74873" y2="43429"/>
                        <a14:foregroundMark x1="89848" y1="33714" x2="89848" y2="33714"/>
                        <a14:backgroundMark x1="46447" y1="10857" x2="46447" y2="10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1944" y="159502"/>
            <a:ext cx="810516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1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48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04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56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518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  <a:latin typeface="CheilHangul2 Light" panose="020B0600000101010101" pitchFamily="50" charset="-127"/>
                <a:ea typeface="CheilHangul2 Light" panose="020B0600000101010101" pitchFamily="50" charset="-127"/>
              </a:defRPr>
            </a:lvl1pPr>
          </a:lstStyle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96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  <a:latin typeface="CheilHangul2 Light" panose="020B0600000101010101" pitchFamily="50" charset="-127"/>
                <a:ea typeface="CheilHangul2 Light" panose="020B0600000101010101" pitchFamily="50" charset="-127"/>
              </a:defRPr>
            </a:lvl1pPr>
          </a:lstStyle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직사각형 2"/>
          <p:cNvSpPr/>
          <p:nvPr userDrawn="1"/>
        </p:nvSpPr>
        <p:spPr>
          <a:xfrm>
            <a:off x="0" y="0"/>
            <a:ext cx="9144000" cy="5152527"/>
          </a:xfrm>
          <a:prstGeom prst="rect">
            <a:avLst/>
          </a:prstGeom>
          <a:gradFill flip="none" rotWithShape="1">
            <a:gsLst>
              <a:gs pos="0">
                <a:srgbClr val="66CCFF"/>
              </a:gs>
              <a:gs pos="100000">
                <a:srgbClr val="65DDC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0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87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1D4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4C74-50A5-4507-B625-A0EB0ACCAD28}" type="datetimeFigureOut">
              <a:rPr lang="ko-KR" altLang="en-US" smtClean="0"/>
              <a:pPr/>
              <a:t>2016-06-24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10F8-B26D-406E-B50F-DE641BE2ED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14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1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80" r:id="rId16"/>
    <p:sldLayoutId id="2147483677" r:id="rId17"/>
    <p:sldLayoutId id="2147483679" r:id="rId1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75" y="782092"/>
            <a:ext cx="4717785" cy="265375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4286" l="1650" r="99112">
                        <a14:foregroundMark x1="5203" y1="38286" x2="5203" y2="38286"/>
                        <a14:foregroundMark x1="18655" y1="43429" x2="18655" y2="43429"/>
                        <a14:foregroundMark x1="48604" y1="36000" x2="48604" y2="36000"/>
                        <a14:foregroundMark x1="61421" y1="43429" x2="61421" y2="43429"/>
                        <a14:foregroundMark x1="74873" y1="43429" x2="74873" y2="43429"/>
                        <a14:foregroundMark x1="89848" y1="33714" x2="89848" y2="33714"/>
                        <a14:backgroundMark x1="46447" y1="10857" x2="46447" y2="10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3508" y="159482"/>
            <a:ext cx="810516" cy="180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661775"/>
            <a:ext cx="2334471" cy="3600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63838"/>
            <a:ext cx="1771427" cy="4698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9428" y="3986939"/>
            <a:ext cx="1650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pc="-15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참가 지원서</a:t>
            </a:r>
            <a:endParaRPr lang="ko-KR" altLang="en-US" sz="1100" spc="-1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3989102"/>
            <a:ext cx="1656184" cy="274836"/>
          </a:xfrm>
          <a:prstGeom prst="rect">
            <a:avLst/>
          </a:prstGeom>
          <a:noFill/>
          <a:ln w="3175">
            <a:solidFill>
              <a:srgbClr val="2D2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46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아이디어의 상세 설명 및 구현 계획을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자유롭게 표현하여 제안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이미지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스케치 등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0494"/>
            <a:ext cx="160813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3.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상세 내용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(5/5)</a:t>
            </a:r>
          </a:p>
        </p:txBody>
      </p:sp>
    </p:spTree>
    <p:extLst>
      <p:ext uri="{BB962C8B-B14F-4D97-AF65-F5344CB8AC3E}">
        <p14:creationId xmlns:p14="http://schemas.microsoft.com/office/powerpoint/2010/main" val="173224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474"/>
            <a:ext cx="1144865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4.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예상 일정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프로젝트 일정을 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1page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자유롭게 기술하여 주시기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 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단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6~12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개월 이내 월별 일정 수립 필요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509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474"/>
            <a:ext cx="1144865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5.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예상 비용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075" y="87474"/>
            <a:ext cx="6037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프로젝트에 필요한 예상 비용을 기술하여 주시기 바랍니다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최종 </a:t>
            </a:r>
            <a:r>
              <a:rPr lang="ko-KR" altLang="en-US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프로젝트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지원금은 예상 비용을 고려하여 양사 협의 하에 확정됩니다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324738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30307"/>
              </p:ext>
            </p:extLst>
          </p:nvPr>
        </p:nvGraphicFramePr>
        <p:xfrm>
          <a:off x="503238" y="1885406"/>
          <a:ext cx="8065208" cy="259455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6481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89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64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99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89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64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995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895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0742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57118">
                <a:tc row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대표자</a:t>
                      </a:r>
                      <a:endParaRPr lang="en-US" altLang="ko-KR" sz="10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담당 업무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담당 업무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담당 업무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8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소속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소속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소속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118">
                <a:tc row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팀원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7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담당 업무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담당 업무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담당 업무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88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소속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소속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　</a:t>
                      </a:r>
                      <a:endParaRPr lang="ko-KR" altLang="en-US" sz="1000" b="0" i="0" u="none" strike="noStrike" spc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소속</a:t>
                      </a:r>
                    </a:p>
                  </a:txBody>
                  <a:tcPr marL="11083" marR="11083" marT="11083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11083" marR="11083" marT="11083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1002"/>
              </p:ext>
            </p:extLst>
          </p:nvPr>
        </p:nvGraphicFramePr>
        <p:xfrm>
          <a:off x="503237" y="912269"/>
          <a:ext cx="8065207" cy="545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6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816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개인 정보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</a:t>
                      </a:r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개인 </a:t>
                      </a:r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명</a:t>
                      </a:r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9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팀원 수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23528" y="87474"/>
            <a:ext cx="1144865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6.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참여 인력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프로젝트에 참여할 인력 구성을 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1page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기술하여 주시기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5819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536" y="2382438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포트폴리오</a:t>
            </a:r>
            <a:endParaRPr lang="en-US" altLang="ko-KR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6700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474"/>
            <a:ext cx="1513556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포트폴리오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(1/3)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총 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3page</a:t>
            </a:r>
            <a:r>
              <a:rPr lang="ko-KR" altLang="en-US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작성하여 주시기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8616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474"/>
            <a:ext cx="1513556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포트폴리오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(2/3)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총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3page</a:t>
            </a:r>
            <a:r>
              <a:rPr lang="ko-KR" altLang="en-US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작성하여 주시기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8675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474"/>
            <a:ext cx="1513556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포트폴리오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(3/3)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총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3page</a:t>
            </a:r>
            <a:r>
              <a:rPr lang="ko-KR" altLang="en-US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작성하여 주시기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1121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096719" y="1455626"/>
            <a:ext cx="6963547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삼성긴고딕 Regular" panose="020B0600000101010101" pitchFamily="50" charset="-127"/>
                <a:ea typeface="삼성긴고딕 Regular" panose="020B0600000101010101" pitchFamily="50" charset="-127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endParaRPr lang="ko-KR" altLang="en-US" sz="1400" b="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83518"/>
            <a:ext cx="86049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1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[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용어의 정의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약관에서 사용되는 용어의 정의는 다음과 같다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1. ‘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아이디어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’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라 함은 재산적 가치가 있는 것으로서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이를 보호할 수 있는 권리가 창작자에게 당연히 발생하거나 별도의 절차에 의해 창작자가 그 권리를 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취득할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수 있는 것을 말한다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2. </a:t>
            </a:r>
            <a:r>
              <a:rPr lang="ko-KR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‘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삼성전자 </a:t>
            </a:r>
            <a:r>
              <a:rPr lang="ko-KR" altLang="en-US" sz="950" b="1" dirty="0" err="1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크리에이티브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스퀘어 </a:t>
            </a:r>
            <a:r>
              <a:rPr lang="ko-KR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’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하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이라 함은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회사가 본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을 통해 신청한 응모자 중 선발된 자에 대하여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별도의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협약에 따라 일정한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지원금과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전용 업무 공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간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멘토링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등을 제공하고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협약기간 동안 과제수행을 지원하는 등의 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프로그램을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의미한다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3.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‘회사’라 함은 ‘프로그램’을 </a:t>
            </a:r>
            <a:r>
              <a:rPr lang="ko-KR" altLang="ko-KR" sz="95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주최ㆍ주관하는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삼성전자 주식회사를 말한다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4.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‘응모자’라 함은 ‘프로그램’에 참여자로 최종 선발되기 위해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신청서 및 아이디어를 구체화한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디자인 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계획서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등을 작성하여 신청하는 개인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단체 및 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법인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을 의미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5.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라 함은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에 아이디어를 신청한 응모자 중에서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회사의 심사∙평가 등의 절차를 통과하여 선발된 지원 대상자를 의미한다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(※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에  따른 실제적인 지원은 회사와 별도의 협약서 등을 체결함으로써 권리가 부여되며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는 이를 위해 협약서 체결 전까지 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사업자등록 등의 자격요건을 구비하여야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.) </a:t>
            </a:r>
          </a:p>
          <a:p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약관에서 사용하는 용어의 정의는 전항에서 정하는 바에 따르며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그 외에 정의되지 않은 용어는 관계법령 및 일반 관례에 따라 해석한다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2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[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약관의 목적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  <a:endParaRPr lang="ko-KR" altLang="ko-KR" sz="9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약관은 회사가 주최하는 ‘프로그램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’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참여자를 선발하는 과정에 있어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응모자의 아이디어에 관한 응모자와 회사와의 권리와 의무 관계를 정함을 그 목적으로 하며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응모자가 본 약관과 함께 교부되는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등을 작성하여 회사에 송부한 경우에는 본 약관에 동의한 것으로 간주된다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  <a:endParaRPr lang="ko-KR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 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아이디어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에 대한 권리 </a:t>
            </a:r>
            <a:r>
              <a:rPr lang="ko-KR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귀속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  <a:endParaRPr lang="ko-KR" altLang="ko-KR" sz="9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의 선발 과정에 응모된 아이디어에 대한 </a:t>
            </a:r>
            <a:r>
              <a:rPr lang="ko-KR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권리는 </a:t>
            </a:r>
            <a:r>
              <a:rPr lang="ko-KR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응모자에게 있다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4</a:t>
            </a:r>
            <a:r>
              <a:rPr lang="ko-KR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[</a:t>
            </a:r>
            <a:r>
              <a:rPr lang="ko-KR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응모자의 의무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</a:t>
            </a:r>
            <a:endParaRPr lang="ko-KR" altLang="ko-KR" sz="950" b="1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‘프로그램’ 참여자의 선발 과정에 응모한 응모자의 아이디어가 타인의 아이디어를 표절하지 않았으며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응모자가 독자적으로 개발한 것임을 보증한다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‘프로그램’ 참여자의 선발 과정에 응모한 응모자의 아이디어가 타인의 아이디어를 도용한 것으로 인정된다거나 또는 부정한 방법으로 선발된 경우에는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응모자가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참여자로 최종 선발된 이후라도 회사에 의해 일방적으로 그 자격 및 권리가 취소될 수 있으며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이와 관련하여 발생하는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모든 책임은 응모자에게 있다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③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응모자는 전항과 관련하여 회사에 손해가 발생한 경우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그에 따른 배상책임을 부담한다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④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응모한 아이디어와 관련하여 제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자와 사이에 표절시비 또는 지적재산권 분쟁이 발생할 경우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이로 인한 민형사상 문제에 대해서는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응모자에게 책임이 있다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7474"/>
            <a:ext cx="5235729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APPENDIX </a:t>
            </a:r>
            <a:r>
              <a:rPr lang="en-US" altLang="ko-KR" sz="1350" b="1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-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삼성전자 </a:t>
            </a:r>
            <a:r>
              <a:rPr lang="ko-KR" altLang="en-US" sz="1350" b="1" dirty="0" err="1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크리에이티브</a:t>
            </a:r>
            <a:r>
              <a:rPr lang="ko-KR" altLang="en-US" sz="1350" b="1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 스퀘어 프로그램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약관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(1/3)</a:t>
            </a:r>
          </a:p>
        </p:txBody>
      </p:sp>
    </p:spTree>
    <p:extLst>
      <p:ext uri="{BB962C8B-B14F-4D97-AF65-F5344CB8AC3E}">
        <p14:creationId xmlns:p14="http://schemas.microsoft.com/office/powerpoint/2010/main" val="481237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096719" y="1455626"/>
            <a:ext cx="6963547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삼성긴고딕 Regular" panose="020B0600000101010101" pitchFamily="50" charset="-127"/>
                <a:ea typeface="삼성긴고딕 Regular" panose="020B0600000101010101" pitchFamily="50" charset="-127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endParaRPr lang="ko-KR" altLang="en-US" sz="1400" b="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824" y="483518"/>
            <a:ext cx="860583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⑤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응모자는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에 응모하였다는 사실 자체만으로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의 참여자로 인정된다거나 회사에 대한 어떠한 권리가 발생하는 것이 아님을 충분히 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인지하고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신의성실 원칙에 따라 선발의 전 과정에 임하여 공정한 경쟁 및 합리적인 평가가 이루어질 수 있도록 최선을 다하여야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⑥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응모자는 여타의 방법을 통하여 알게 된 다른 응모자의 아이디어나 기술을 무단으로 도용하거나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외부에 공개하거나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자기 명의로 출원 기타 권리화 하는 행위 등을 하여서는 </a:t>
            </a:r>
            <a:r>
              <a:rPr lang="ko-KR" altLang="en-US" sz="95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아니된다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⑦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응모한 아이디어 및 기술자료에 대한 보호가 필요할 경우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응모자는 직접 응모 전에 특허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실용신안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디자인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상표 등 출원할 의무를 부담한다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en-US" altLang="ko-KR" sz="950" b="1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endParaRPr lang="en-US" altLang="ko-KR" sz="9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응모된 아이디어의 사용 용도 제한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응모자로부터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제출 받은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아이디어 및 관련 자료 일체를 ‘프로그램’의 참여자를 선발하기 위한 검토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평가 등의 목적으로만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필요한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범위 내에서 사용하여야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전항에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따른 사용 범위에는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의 홍보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선발된 아이디어의 전시 등의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개최 목적이나 진행 과정에서의 일반적인 관행에 비추어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적절한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부수적인 활용 등을 포함한다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③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선발된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아이디어는 회사와 응모자와의 사전 협의를 통해 이용허락을 얻어 보완 또는 변형될 수 있으며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진행 과정에서의 인쇄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홍보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교육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및 보도자료 제작 등에 활용될 수 있다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en-US" altLang="ko-KR" sz="95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6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응모된 아이디어의 외부 제공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‘프로그램’ 참여자의 선발 과정에 신청된 응모자의 아이디어에 관한 내용을 응모자의 동의 없이는 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자에게 제공할 수 없다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다만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다음 각 호의 경우에는 그러하지 아니하다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1.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회사의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고의 또는 과실에 의하지 않고 공지의 사실로 된 정보인 경우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2.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조의 업무를 수행하는 과정에서 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자에게 응모자의 아이디어에 관한 내용을 제공할 필요가 있는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경우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(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 경우에는 당해 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자와 별도의 비밀유지약정을 체결해야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.)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7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자료의 반환 및 폐기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응모자는 ‘프로그램’ 참여자의 최종 선발 결과 발표일 이전에는 제안한 아이디어의 응모 철회를 회사에 요청할 수 있으며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응모된 아이디어에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관련된 자료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이하 ‘자료’라 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를 폐기한다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응모자는 ‘프로그램’ 참여자의 최종 선발 결과 발표일 이후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개월 이내에는 본인이 제출한 자료의 반환을 회사에 요청할 수 있으며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이를 적절한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방식에 의해 반환하여야 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이때 반환과 관련하여 추가 비용이 발생하는 경우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그 비용은 응모자의 부담으로 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③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2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항에 기하여 응모자에게 반환되는 자료가 물리적 형체를 지니지 아니한 경우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제출된 자료를 폐기하는 것으로 자료의 반환을 갈음할 수 있다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④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‘프로그램’ 참여자의 최종 선발 결과 발표일로부터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3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개월이 </a:t>
            </a:r>
            <a:r>
              <a:rPr lang="ko-KR" altLang="en-US" sz="950" dirty="0" err="1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도과하여도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응모자로부터 제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2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항에 따른 반환청구가 없는 경우에는 응모자의 자료를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폐기해야 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다만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‘프로그램’ 참여자로 최종 선발되어 회사와 별도로 약정한 경우는 제외한다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87474"/>
            <a:ext cx="542488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APPENDIX </a:t>
            </a:r>
            <a:r>
              <a:rPr lang="en-US" altLang="ko-KR" sz="1350" b="1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-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삼성전자 </a:t>
            </a:r>
            <a:r>
              <a:rPr lang="ko-KR" altLang="en-US" sz="1350" b="1" dirty="0" err="1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크리에이티브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 스퀘어 프로그램 약관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(2/3)</a:t>
            </a:r>
          </a:p>
        </p:txBody>
      </p:sp>
    </p:spTree>
    <p:extLst>
      <p:ext uri="{BB962C8B-B14F-4D97-AF65-F5344CB8AC3E}">
        <p14:creationId xmlns:p14="http://schemas.microsoft.com/office/powerpoint/2010/main" val="93890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511660" y="2691743"/>
            <a:ext cx="3096344" cy="1742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23528" y="87474"/>
            <a:ext cx="1075936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※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유의사항</a:t>
            </a:r>
            <a:endParaRPr lang="en-US" altLang="ko-KR" sz="1350" b="1" dirty="0">
              <a:ln>
                <a:solidFill>
                  <a:prstClr val="black">
                    <a:lumMod val="50000"/>
                    <a:lumOff val="50000"/>
                    <a:alpha val="0"/>
                  </a:prstClr>
                </a:solidFill>
              </a:ln>
              <a:solidFill>
                <a:srgbClr val="6F695D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5556" y="1083975"/>
            <a:ext cx="2412268" cy="1742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034652" y="1539154"/>
            <a:ext cx="853272" cy="1742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061808" y="1779662"/>
            <a:ext cx="1745996" cy="1742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1619672" y="3621626"/>
            <a:ext cx="1728192" cy="1742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31540" y="771550"/>
            <a:ext cx="833492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1.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첨부된 삼성전자 </a:t>
            </a:r>
            <a:r>
              <a:rPr lang="ko-KR" altLang="en-US" sz="1000" dirty="0" err="1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크리에이티브</a:t>
            </a:r>
            <a:r>
              <a:rPr lang="ko-KR" altLang="en-US" sz="10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스퀘어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프로그램 약관의 내용을 반드시 숙지한 이후 </a:t>
            </a:r>
            <a:r>
              <a:rPr lang="ko-KR" altLang="en-US" sz="10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지원서를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작성하여야 하고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altLang="ko-KR" sz="10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 본 지원서를 제출하면 첨부 약관에도 동의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한 것으로 간주됩니다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0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2.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개인정보 수집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·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이용 동의서를 확인하시고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직접 자필 서명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하신 후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스캔 혹은 사진 촬영하셔서 이미지로 첨부하여 제출하시기 바랍니다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 반드시 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각 팀원의 동의서를 모두 제출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하시기 바랍니다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altLang="ko-KR" sz="10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3.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제출 서류 및 양식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방법을 최종 확인하신 후 제출해주시기 바랍니다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 (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제출 시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 10MB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이상의 파일은 대용량 첨부 필수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3"/>
            </a:pPr>
            <a:endParaRPr lang="en-US" altLang="ko-KR" sz="10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4.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참가 지원서는 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10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장 이내의 디자인 기획서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, 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총 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3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장 이내의 포트폴리오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를 반드시 제출해주기 바랍니다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 - 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항목은 본 양식을 참조하되 자유 양식으로 제출 하여도 무방합니다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(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최종 파일 포맷은 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PDF, A4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가로 제출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 - 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제안하신 내용의 이해를 돕기 위해 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분 이내의 </a:t>
            </a:r>
            <a:r>
              <a:rPr lang="ko-KR" altLang="en-US" sz="1000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프리젠테이션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동영상을 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m</a:t>
            </a:r>
            <a:r>
              <a:rPr lang="en-US" altLang="ko-KR" sz="10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p4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형식의 첨부파일로 추가 제출하실 수 있습니다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0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5.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아이디어 접수는 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2016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년 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7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월 </a:t>
            </a:r>
            <a:r>
              <a:rPr lang="en-US" altLang="ko-KR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31</a:t>
            </a:r>
            <a:r>
              <a:rPr lang="ko-KR" altLang="en-US" sz="10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bg1"/>
                </a:solidFill>
              </a:rPr>
              <a:t>일 일요일 마감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이오니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마감 일정을 확인하신 후 제출해주시기 바랍니다</a:t>
            </a:r>
            <a:r>
              <a:rPr lang="en-US" altLang="ko-KR" sz="10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  <a:p>
            <a:pPr algn="ctr"/>
            <a:endParaRPr lang="en-US" altLang="ko-KR" sz="10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3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096719" y="1455626"/>
            <a:ext cx="6963547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삼성긴고딕 Regular" panose="020B0600000101010101" pitchFamily="50" charset="-127"/>
                <a:ea typeface="삼성긴고딕 Regular" panose="020B0600000101010101" pitchFamily="50" charset="-127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endParaRPr lang="ko-KR" altLang="en-US" sz="1400" b="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9" y="483518"/>
            <a:ext cx="860514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8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후속절차 진행 및 참여자 선정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 등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1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차적으로 선발된 아이디어의 응모자에 한하여 후속절차인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Presentation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심사 절차에 참가할 수 있으며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후속절차에 참가하지 않는 응모자에 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대해 최종 선발 대상에서 제외할 수 있다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후속절차 등을 통해 최종적으로 본 ‘프로그램’ 참여자로 선정되면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최종 선발된 참여자와 별도의 협약서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약정서 등 체결을 통해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디자인지원금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지급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전용 업무 공간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err="1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멘토링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제공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지원기간 등의 구체적인 사항에 대한 논의를 진행하기로 한다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③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참여자로 선정되었더라도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전항에 따른 회사와의 협약서 등 체결을 거부하거나 자발적으로 자격을 포기하는 경우 등에는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‘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에 따른 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지원을 받을 수 없으며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참여자로서의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지원받기 위한 최종적인 권리는 전항의 협약서 등 체결과 동시에 발생된다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④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프로그램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참여자가 개발하여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발생하는 결과물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지식재산권 등에 관한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권리는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원칙적으로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참여자에게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귀속되며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참여자는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전항의 협약서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약정서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등을 통해 회사와의 우선협상권 및 합리적인 대가지급에 따른 양도∙이전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이용허락 등에 관한 구체적인 사항을 정하기로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9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손해배상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 또는 회사가 본 약관에서 정한 의무를 위반하는 경우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위반 당사자는 이에 대해 책임을 지며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그에 따른 일체의 손해도 상대방에게 배상하여야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10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분쟁의 해결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약관 내지 쌍방의 의무이행과 관련하여 분쟁이나 이견이 발생하는 경우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응모자와 회사는 우선적으로 상호 협의를 통하여 원만히 해결하도록 노력해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야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약관과 관련하여 분쟁이나 이견이 해결되지 않은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경우에는 회사는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응모자에게 조정기관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중재기관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법원 등의 기관 중 어느 하나를 선택하여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분쟁을</a:t>
            </a:r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해결할 수 있는 기회를 </a:t>
            </a:r>
            <a:r>
              <a:rPr lang="ko-KR" altLang="en-US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준다</a:t>
            </a:r>
            <a:r>
              <a:rPr lang="en-US" altLang="ko-KR" sz="95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  <a:p>
            <a:endParaRPr lang="en-US" altLang="ko-KR" sz="95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</a:t>
            </a:r>
            <a:r>
              <a:rPr lang="en-US" altLang="ko-KR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11</a:t>
            </a:r>
            <a:r>
              <a:rPr lang="ko-KR" altLang="en-US" sz="950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조 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[</a:t>
            </a:r>
            <a:r>
              <a:rPr lang="ko-KR" altLang="en-US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기타 사항</a:t>
            </a:r>
            <a:r>
              <a:rPr lang="en-US" altLang="ko-KR" sz="95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]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①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 약관에서 정하지 아니하거나 해석상 내용이 불분명한 사항에 대하여는 특허청의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공모전 아이디어 보호 가이드라인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안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)',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문화체육관광부의 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'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콘텐츠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공모전 표준 가이드라인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안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)'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등의 관련 규정을 준용한다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②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전항 이외의 사항에 대해서도 기본적으로 상호 신의성실의 원칙에 따라 협의한 후에 결정하되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협의가 이루어지지 않는 경우에는 관계법령 및 일반 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관례에 따르기로 한다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7474"/>
            <a:ext cx="542488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APPENDIX </a:t>
            </a:r>
            <a:r>
              <a:rPr lang="en-US" altLang="ko-KR" sz="1350" b="1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-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삼성전자 </a:t>
            </a:r>
            <a:r>
              <a:rPr lang="ko-KR" altLang="en-US" sz="1350" b="1" dirty="0" err="1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크리에이티브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 스퀘어 프로그램 약관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(3/3)</a:t>
            </a:r>
          </a:p>
        </p:txBody>
      </p:sp>
    </p:spTree>
    <p:extLst>
      <p:ext uri="{BB962C8B-B14F-4D97-AF65-F5344CB8AC3E}">
        <p14:creationId xmlns:p14="http://schemas.microsoft.com/office/powerpoint/2010/main" val="3296496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096719" y="1455626"/>
            <a:ext cx="6963547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삼성긴고딕 Regular" panose="020B0600000101010101" pitchFamily="50" charset="-127"/>
                <a:ea typeface="삼성긴고딕 Regular" panose="020B0600000101010101" pitchFamily="50" charset="-127"/>
                <a:cs typeface="+mj-cs"/>
              </a:defRPr>
            </a:lvl1pPr>
          </a:lstStyle>
          <a:p>
            <a:pPr algn="ctr">
              <a:lnSpc>
                <a:spcPct val="160000"/>
              </a:lnSpc>
            </a:pPr>
            <a:endParaRPr lang="ko-KR" altLang="en-US" sz="1400" b="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9" y="486481"/>
            <a:ext cx="86051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u="sng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삼성전자 주식회사 貴中</a:t>
            </a:r>
          </a:p>
          <a:p>
            <a:r>
              <a:rPr lang="ko-KR" altLang="en-US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본인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작성자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은 귀사가 본인 및 기타 적합한 경로를 통해 수집한 본인의 개인정보를 이용하는데 동의합니다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○ </a:t>
            </a:r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개인정보 수집항목</a:t>
            </a:r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수집</a:t>
            </a:r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·</a:t>
            </a:r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이용 목적 및 보유</a:t>
            </a:r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·</a:t>
            </a:r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이용기간</a:t>
            </a:r>
          </a:p>
          <a:p>
            <a:r>
              <a:rPr lang="ko-KR" altLang="en-US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-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필수사항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성명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회사명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사업자등록번호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), </a:t>
            </a:r>
            <a:r>
              <a:rPr lang="ko-KR" altLang="en-US" sz="100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대학명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전공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주소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연락처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전자메일주소</a:t>
            </a: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-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수집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·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이용목적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본인 확인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제안서 접수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/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심사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/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결과통보 등 삼성전자 </a:t>
            </a:r>
            <a:r>
              <a:rPr lang="ko-KR" altLang="en-US" sz="1000" dirty="0" err="1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크리에이티브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스퀘어 프로그램 선발 서비스 제공 </a:t>
            </a:r>
          </a:p>
          <a:p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-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보유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·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이용기간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목적 달성 시 까지 보유 및 이용</a:t>
            </a:r>
            <a:endParaRPr lang="en-US" altLang="ko-KR" sz="1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                    </a:t>
            </a:r>
            <a:r>
              <a:rPr lang="en-US" altLang="ko-KR" sz="10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10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다만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회사는 관련법령의 규정에 의하여 개인정보를 보유할 필요가 있는 경우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                    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법령에서 정한 바에 의하여 개인정보를 보유할 수 있습니다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</a:t>
            </a: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endParaRPr lang="en-US" altLang="ko-KR" sz="1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※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귀하께서는 필수항목 수집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•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이용에 대한 동의를 거부하실 수 있으나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이는 서비스 제공에 필수적으로 제공되어야 하는 정보이므로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</a:p>
          <a:p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   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동의를 거부하실 경우 삼성전자 </a:t>
            </a:r>
            <a:r>
              <a:rPr lang="ko-KR" altLang="en-US" sz="1000" dirty="0" err="1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크리에이티브</a:t>
            </a:r>
            <a:r>
              <a:rPr lang="ko-KR" altLang="en-US" sz="10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스퀘어 프로그램에 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지원을 하실 수 없습니다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9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pPr algn="r"/>
            <a:endParaRPr lang="en-US" altLang="ko-KR" sz="9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r"/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□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동의함     □동의하지 않음</a:t>
            </a:r>
          </a:p>
          <a:p>
            <a:endParaRPr lang="en-US" altLang="ko-KR" sz="9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endParaRPr lang="en-US" altLang="ko-KR" sz="9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endParaRPr lang="ko-KR" altLang="en-US" sz="9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/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본인은 상기와 같이 개인정보를 수집하고 이용함에 있어 충분히 내용을 확인하고 이에 동의합니다</a:t>
            </a:r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endParaRPr lang="en-US" altLang="ko-KR" sz="9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/>
            <a:endParaRPr lang="en-US" altLang="ko-KR" sz="900" b="1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pPr algn="ctr"/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2016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년     월      일                             성명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                             (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서명 또는 날인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7474"/>
            <a:ext cx="3502882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APPENDIX -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개인 정보 수집 ∙ 이용 동의서</a:t>
            </a:r>
          </a:p>
        </p:txBody>
      </p:sp>
    </p:spTree>
    <p:extLst>
      <p:ext uri="{BB962C8B-B14F-4D97-AF65-F5344CB8AC3E}">
        <p14:creationId xmlns:p14="http://schemas.microsoft.com/office/powerpoint/2010/main" val="2369348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536" y="2313479"/>
            <a:ext cx="2844316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 서류 제출  </a:t>
            </a:r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 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idea.design@samsung.com</a:t>
            </a:r>
            <a:r>
              <a:rPr lang="en-US" altLang="ko-KR" sz="95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 </a:t>
            </a:r>
          </a:p>
          <a:p>
            <a:endParaRPr lang="en-US" altLang="ko-KR" sz="95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  <a:p>
            <a:r>
              <a:rPr lang="ko-KR" altLang="en-US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지원 관련 문의  </a:t>
            </a:r>
            <a:r>
              <a:rPr lang="en-US" altLang="ko-KR" sz="1000" b="1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 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qna.design@samsung.com</a:t>
            </a: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   </a:t>
            </a:r>
            <a:endParaRPr lang="en-US" altLang="ko-KR" sz="1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15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536" y="2382438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디자인 기획서</a:t>
            </a:r>
            <a:endParaRPr lang="en-US" altLang="ko-KR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457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323528" y="87474"/>
            <a:ext cx="1144865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1.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지원 정보</a:t>
            </a:r>
            <a:endParaRPr lang="en-US" altLang="ko-KR" sz="1350" b="1" dirty="0">
              <a:ln>
                <a:solidFill>
                  <a:prstClr val="black">
                    <a:lumMod val="50000"/>
                    <a:lumOff val="50000"/>
                    <a:alpha val="0"/>
                  </a:prstClr>
                </a:solidFill>
              </a:ln>
              <a:solidFill>
                <a:srgbClr val="6F695D"/>
              </a:solidFill>
              <a:latin typeface="+mn-ea"/>
              <a:cs typeface="Arial" panose="020B0604020202020204" pitchFamily="34" charset="0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972680"/>
              </p:ext>
            </p:extLst>
          </p:nvPr>
        </p:nvGraphicFramePr>
        <p:xfrm>
          <a:off x="467544" y="663538"/>
          <a:ext cx="7920880" cy="3992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8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3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496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699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팀 </a:t>
                      </a:r>
                      <a:r>
                        <a:rPr lang="en-US" altLang="ko-KR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개인</a:t>
                      </a:r>
                      <a:endParaRPr lang="en-US" altLang="ko-KR" sz="10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대표자 정보</a:t>
                      </a:r>
                    </a:p>
                  </a:txBody>
                  <a:tcPr marL="9032" marR="9032" marT="90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성명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전화번호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56698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spc="-1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Career</a:t>
                      </a:r>
                    </a:p>
                    <a:p>
                      <a:pPr marL="0" algn="ctr" defTabSz="914400" rtl="0" eaLnBrk="1" fontAlgn="ctr" latinLnBrk="1" hangingPunct="1"/>
                      <a:r>
                        <a:rPr lang="en-US" altLang="ko-KR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주요 공모전</a:t>
                      </a:r>
                      <a:r>
                        <a:rPr lang="en-US" altLang="ko-KR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및 경진대회 수상경력</a:t>
                      </a:r>
                      <a:r>
                        <a:rPr lang="en-US" altLang="ko-KR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ctr" defTabSz="914400" rtl="0" eaLnBrk="1" fontAlgn="ctr" latinLnBrk="1" hangingPunct="1"/>
                      <a:r>
                        <a:rPr lang="ko-KR" altLang="en-US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타 인큐베이션 프로그램 경험 등</a:t>
                      </a:r>
                      <a:r>
                        <a:rPr lang="en-US" altLang="ko-KR" sz="8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699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회사 정보</a:t>
                      </a:r>
                      <a:endParaRPr lang="en-US" altLang="ko-KR" sz="1000" b="1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altLang="ko-KR" sz="1000" b="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ko-KR" sz="800" b="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800" b="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해당하는</a:t>
                      </a:r>
                      <a:r>
                        <a:rPr lang="ko-KR" altLang="en-US" sz="800" b="0" u="none" strike="noStrike" kern="1200" spc="0" baseline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경우에만 </a:t>
                      </a:r>
                      <a:endParaRPr lang="en-US" altLang="ko-KR" sz="800" b="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ko-KR" altLang="en-US" sz="800" b="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기재 바랍니다</a:t>
                      </a:r>
                      <a:r>
                        <a:rPr lang="en-US" altLang="ko-KR" sz="800" b="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u="none" strike="noStrike" kern="1200" spc="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회사명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699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사업자등록번호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699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사업장 소재지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699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삼성긴고딕 Regular" panose="020B0600000101010101" pitchFamily="50" charset="-127"/>
                        <a:ea typeface="삼성긴고딕 Regular" panose="020B0600000101010101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대표 성명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699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400" b="1" u="none" strike="noStrike" kern="1200" spc="-100" dirty="0">
                        <a:ln>
                          <a:solidFill>
                            <a:srgbClr val="F5D280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kern="1200" spc="0" dirty="0">
                          <a:ln>
                            <a:solidFill>
                              <a:srgbClr val="F5D280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홈페이지</a:t>
                      </a: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u="none" strike="noStrike" kern="1200" spc="-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032" marR="9032" marT="90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91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323528" y="75424"/>
            <a:ext cx="1430200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2.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프로젝트개요</a:t>
            </a:r>
            <a:endParaRPr lang="en-US" altLang="ko-KR" sz="1350" b="1" dirty="0">
              <a:ln>
                <a:solidFill>
                  <a:prstClr val="black">
                    <a:lumMod val="50000"/>
                    <a:lumOff val="50000"/>
                    <a:alpha val="0"/>
                  </a:prstClr>
                </a:solidFill>
              </a:ln>
              <a:solidFill>
                <a:srgbClr val="6F695D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9732" y="67729"/>
            <a:ext cx="6037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제안하는 디자인 아이디어의 컨셉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기획 의도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목적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등의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배경을 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1page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기술하여 주시기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</a:t>
            </a:r>
          </a:p>
          <a:p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(</a:t>
            </a:r>
            <a:r>
              <a:rPr lang="ko-KR" altLang="en-US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반드시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아이디어명을 별도로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표기해주시기 바랍니다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.) </a:t>
            </a:r>
            <a:endParaRPr lang="ko-KR" altLang="en-US" sz="8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433" y="540427"/>
            <a:ext cx="5946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아이디어명 </a:t>
            </a:r>
            <a:r>
              <a:rPr lang="en-US" altLang="ko-KR" sz="10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:</a:t>
            </a:r>
            <a:endParaRPr lang="ko-KR" altLang="en-US" sz="10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076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아이디어의 상세 설명 및 구현 계획을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자유롭게 표현하여 제안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이미지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스케치 등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0494"/>
            <a:ext cx="160813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3.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상세 내용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(1/5)</a:t>
            </a:r>
          </a:p>
        </p:txBody>
      </p:sp>
    </p:spTree>
    <p:extLst>
      <p:ext uri="{BB962C8B-B14F-4D97-AF65-F5344CB8AC3E}">
        <p14:creationId xmlns:p14="http://schemas.microsoft.com/office/powerpoint/2010/main" val="351396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아이디어의 상세 설명 및 구현 계획을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자유롭게 표현하여 제안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이미지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스케치 등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0494"/>
            <a:ext cx="160813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3.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상세 내용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(2/5)</a:t>
            </a:r>
          </a:p>
        </p:txBody>
      </p:sp>
    </p:spTree>
    <p:extLst>
      <p:ext uri="{BB962C8B-B14F-4D97-AF65-F5344CB8AC3E}">
        <p14:creationId xmlns:p14="http://schemas.microsoft.com/office/powerpoint/2010/main" val="81232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아이디어의 상세 설명 및 구현 계획을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자유롭게 표현하여 제안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이미지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스케치 등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0494"/>
            <a:ext cx="160813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3.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상세 내용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(3/5)</a:t>
            </a:r>
          </a:p>
        </p:txBody>
      </p:sp>
    </p:spTree>
    <p:extLst>
      <p:ext uri="{BB962C8B-B14F-4D97-AF65-F5344CB8AC3E}">
        <p14:creationId xmlns:p14="http://schemas.microsoft.com/office/powerpoint/2010/main" val="319826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4075" y="137487"/>
            <a:ext cx="6037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해당 아이디어의 상세 설명 및 구현 계획을 </a:t>
            </a:r>
            <a:r>
              <a:rPr lang="en-US" altLang="ko-KR" sz="8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5page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이내로 자유롭게 표현하여 제안 바랍니다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. (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이미지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ko-KR" altLang="en-US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스케치 등</a:t>
            </a:r>
            <a:r>
              <a:rPr lang="en-US" altLang="ko-KR" sz="8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)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23528" y="80494"/>
            <a:ext cx="1608133" cy="30008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3. </a:t>
            </a:r>
            <a:r>
              <a:rPr lang="ko-KR" altLang="en-US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상세 내용 </a:t>
            </a:r>
            <a:r>
              <a:rPr lang="en-US" altLang="ko-KR" sz="135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6F695D"/>
                </a:solidFill>
                <a:latin typeface="+mn-ea"/>
                <a:cs typeface="Arial" panose="020B0604020202020204" pitchFamily="34" charset="0"/>
              </a:rPr>
              <a:t>(4/5)</a:t>
            </a:r>
          </a:p>
        </p:txBody>
      </p:sp>
    </p:spTree>
    <p:extLst>
      <p:ext uri="{BB962C8B-B14F-4D97-AF65-F5344CB8AC3E}">
        <p14:creationId xmlns:p14="http://schemas.microsoft.com/office/powerpoint/2010/main" val="299510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23628</TotalTime>
  <Words>1285</Words>
  <Application>Microsoft Office PowerPoint</Application>
  <PresentationFormat>화면 슬라이드 쇼(16:9)</PresentationFormat>
  <Paragraphs>275</Paragraphs>
  <Slides>22</Slides>
  <Notes>22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Cheil</dc:creator>
  <cp:lastModifiedBy>최송화/기술전략그룹(무선)/G5(과장)/삼성전자</cp:lastModifiedBy>
  <cp:revision>1010</cp:revision>
  <cp:lastPrinted>2016-06-16T04:23:18Z</cp:lastPrinted>
  <dcterms:created xsi:type="dcterms:W3CDTF">2015-07-01T01:37:23Z</dcterms:created>
  <dcterms:modified xsi:type="dcterms:W3CDTF">2016-06-24T11:57:42Z</dcterms:modified>
</cp:coreProperties>
</file>